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99" r:id="rId2"/>
    <p:sldId id="535" r:id="rId3"/>
    <p:sldId id="536" r:id="rId4"/>
    <p:sldId id="402" r:id="rId5"/>
    <p:sldId id="490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491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492" r:id="rId27"/>
    <p:sldId id="495" r:id="rId28"/>
    <p:sldId id="493" r:id="rId29"/>
    <p:sldId id="494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28" r:id="rId43"/>
    <p:sldId id="529" r:id="rId44"/>
    <p:sldId id="530" r:id="rId45"/>
    <p:sldId id="531" r:id="rId46"/>
    <p:sldId id="532" r:id="rId47"/>
    <p:sldId id="534" r:id="rId48"/>
    <p:sldId id="533" r:id="rId49"/>
    <p:sldId id="53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535"/>
            <p14:sldId id="536"/>
            <p14:sldId id="402"/>
          </p14:sldIdLst>
        </p14:section>
        <p14:section name="Фаза Маркировки" id="{11A4239B-73C6-4C1C-9DBF-36C62ED8EBA8}">
          <p14:sldIdLst>
            <p14:sldId id="490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491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Корни - Eager roots" id="{74240015-A6AE-4E88-99ED-86E9F93C2107}">
          <p14:sldIdLst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</p14:sldIdLst>
        </p14:section>
        <p14:section name="Roots - Pinned locals" id="{7C5B415B-6A3B-43E1-9480-9732ACE3F5B3}">
          <p14:sldIdLst>
            <p14:sldId id="508"/>
            <p14:sldId id="528"/>
            <p14:sldId id="529"/>
            <p14:sldId id="530"/>
            <p14:sldId id="531"/>
            <p14:sldId id="532"/>
            <p14:sldId id="534"/>
            <p14:sldId id="533"/>
            <p14:sldId id="5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 varScale="1">
        <p:scale>
          <a:sx n="79" d="100"/>
          <a:sy n="79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</p:txBody>
      </p:sp>
    </p:spTree>
    <p:extLst>
      <p:ext uri="{BB962C8B-B14F-4D97-AF65-F5344CB8AC3E}">
        <p14:creationId xmlns:p14="http://schemas.microsoft.com/office/powerpoint/2010/main" val="416257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</p:txBody>
      </p:sp>
    </p:spTree>
    <p:extLst>
      <p:ext uri="{BB962C8B-B14F-4D97-AF65-F5344CB8AC3E}">
        <p14:creationId xmlns:p14="http://schemas.microsoft.com/office/powerpoint/2010/main" val="37153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</a:p>
        </p:txBody>
      </p:sp>
    </p:spTree>
    <p:extLst>
      <p:ext uri="{BB962C8B-B14F-4D97-AF65-F5344CB8AC3E}">
        <p14:creationId xmlns:p14="http://schemas.microsoft.com/office/powerpoint/2010/main" val="217403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2425021-A288-4C80-99B3-63F4CBAA611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xmlns="" id="{C057463B-1C79-4D20-B1A1-0C5B41819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1EA9584-3EFE-450A-A31F-9D017354FCF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Можно делать с памятью всё, что угодно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08176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1649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4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</p:txBody>
      </p:sp>
    </p:spTree>
    <p:extLst>
      <p:ext uri="{BB962C8B-B14F-4D97-AF65-F5344CB8AC3E}">
        <p14:creationId xmlns:p14="http://schemas.microsoft.com/office/powerpoint/2010/main" val="84457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</p:txBody>
      </p:sp>
    </p:spTree>
    <p:extLst>
      <p:ext uri="{BB962C8B-B14F-4D97-AF65-F5344CB8AC3E}">
        <p14:creationId xmlns:p14="http://schemas.microsoft.com/office/powerpoint/2010/main" val="393862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63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=""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=""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1300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0741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</p:txBody>
      </p:sp>
    </p:spTree>
    <p:extLst>
      <p:ext uri="{BB962C8B-B14F-4D97-AF65-F5344CB8AC3E}">
        <p14:creationId xmlns:p14="http://schemas.microsoft.com/office/powerpoint/2010/main" val="3660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</p:txBody>
      </p:sp>
    </p:spTree>
    <p:extLst>
      <p:ext uri="{BB962C8B-B14F-4D97-AF65-F5344CB8AC3E}">
        <p14:creationId xmlns:p14="http://schemas.microsoft.com/office/powerpoint/2010/main" val="9723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64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FF1F0EA-B254-4F59-ADF1-DD0E19C64D8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xmlns="" id="{C1AA2C81-57F1-4392-BF46-8E39F4BC5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E525555-4F48-44F0-A1C6-16D97E5E80C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83CEB5-340A-463D-862A-CF3EFE77D8DB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xmlns="" id="{2F4A785E-8F9E-4D8A-BED1-FDEA2B9C3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EC8354B-192A-4511-9776-7A55DB9CA3A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F89F7B-8F75-4770-B4EE-68AAB9A00CC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xmlns="" id="{39D5A243-9122-480B-8FA9-1BE6E5424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A4E33445-AE61-44A9-AA85-2D6A23A4263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=""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90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7FF9833-3108-4052-AAE6-562060165BD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xmlns="" id="{2EBF2F68-EDFA-425F-B781-4E49FD19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AA79130-7A4B-44D4-9A93-7D25822E750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Стек потока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Регистры</a:t>
            </a:r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1C73FB3-D731-46F6-B3AC-1BBF6CEBF73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xmlns="" id="{60867022-C1D9-4D63-8D42-556CE6567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E95A9250-327B-4B73-86FA-9DC4B516094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Два варианта </a:t>
            </a:r>
            <a:r>
              <a:rPr lang="ru-RU" dirty="0" err="1"/>
              <a:t>скоупов</a:t>
            </a:r>
            <a:r>
              <a:rPr lang="ru-RU" dirty="0"/>
              <a:t> переменных: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class1 </a:t>
            </a:r>
            <a:r>
              <a:rPr lang="ru-RU" dirty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class2 – </a:t>
            </a:r>
            <a:r>
              <a:rPr lang="ru-RU" dirty="0"/>
              <a:t>только внутри блока </a:t>
            </a:r>
            <a:r>
              <a:rPr lang="en-US" dirty="0"/>
              <a:t>if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Два варианта окончания </a:t>
            </a:r>
            <a:r>
              <a:rPr lang="ru-RU" dirty="0" err="1"/>
              <a:t>скоупа</a:t>
            </a:r>
            <a:r>
              <a:rPr lang="ru-RU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Упрощенный: когда </a:t>
            </a:r>
            <a:r>
              <a:rPr lang="ru-RU" dirty="0" err="1"/>
              <a:t>скоуп</a:t>
            </a:r>
            <a:r>
              <a:rPr lang="ru-RU" dirty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Когда </a:t>
            </a:r>
            <a:r>
              <a:rPr lang="ru-RU" dirty="0" err="1"/>
              <a:t>скоуп</a:t>
            </a:r>
            <a:r>
              <a:rPr lang="ru-RU" dirty="0"/>
              <a:t> заканчивается с последним местом использования переменной</a:t>
            </a:r>
          </a:p>
          <a:p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4B79CD9-BC8C-4A00-BAA6-45C5A144C3D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xmlns="" id="{B6BA4D17-9777-403C-9CED-68A081E5F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35CD163-E8DA-4302-9C13-D80A042D45D7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BDB94E26-0122-4A1C-AB36-EA3CBCCD679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xmlns="" id="{411BF918-1066-4116-A1D4-1292A221D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D4D6FB23-0C0D-410F-8C9A-9394116F502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222C930-E295-41B4-8098-82C73799E9A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xmlns="" id="{71DCF6D4-E015-4C71-A41F-36977AC5E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0993C76-7B34-47A2-9C6B-53B55546D49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05C9E4A-8E4C-4DFB-9D8D-CE5A80D1CF2A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xmlns="" id="{01365EEE-9079-4F0D-953B-EA20B50FD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3BE348B-8248-4E08-B5EC-2A295B84212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</a:t>
            </a:r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5172DC7-8E4B-42DB-806B-E43BE601291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xmlns="" id="{57050C3E-BB51-4EEA-95E5-DD87C05A5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9E43060-65A1-4090-9A92-DEA006FB16A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DE36CA5-FAE4-42EB-8E5C-569572C9F61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xmlns="" id="{50D0FF1A-81E1-4D63-B61B-902E6E72B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941AF8B-DF68-41AC-AC3D-4F83FBFCC68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D2B0CD4-B627-45C0-AA71-01F19E70E8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xmlns="" id="{F59350D5-BF17-4B23-9F06-1592E138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F965AD15-2FCC-497B-89DE-257B19EBBAFB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Rand…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780259D-01FA-4087-B47B-47654CAE479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xmlns="" id="{2392B8BA-DC33-4A0E-A3A8-434FE3081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B4E00A1E-784D-45B5-BEF4-3BE805AAE1A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(timer);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F907C18-1093-40B5-B5E0-3512D60700F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xmlns="" id="{069DD143-6340-4FFC-8307-5B8B71BBA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67FEE66-057A-454E-B7F3-68EDE34E977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5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9D6D88-C8C5-48B6-8E21-FAF92765ED1D}"/>
              </a:ext>
            </a:extLst>
          </p:cNvPr>
          <p:cNvSpPr/>
          <p:nvPr/>
        </p:nvSpPr>
        <p:spPr>
          <a:xfrm>
            <a:off x="3245708" y="23752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A0B8819-AEF7-42C5-859E-EEB0C8055EE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xmlns="" id="{8038F47A-8485-4486-BACA-BC22DD764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F4C8BFB-632B-460A-9716-1DA6044E3A2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54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803141-AA7F-4E75-A175-7F9D4EA0645A}"/>
              </a:ext>
            </a:extLst>
          </p:cNvPr>
          <p:cNvSpPr/>
          <p:nvPr/>
        </p:nvSpPr>
        <p:spPr>
          <a:xfrm>
            <a:off x="3440285" y="2149377"/>
            <a:ext cx="69527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.method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hidebysig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instance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</a:rPr>
              <a:t> Main ()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cil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managed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Method begins at RVA 0x2050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Code size 44 (0x2c)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maxstack</a:t>
            </a:r>
            <a:r>
              <a:rPr lang="en-US" sz="1400" dirty="0">
                <a:latin typeface="Consolas" panose="020B0609020204030204" pitchFamily="49" charset="0"/>
              </a:rPr>
              <a:t> 2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.locals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 (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[0] uint8*,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[1] uint8[]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pinned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…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    IL_002b: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end of method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UserQuery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::Main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B91ACA75-9057-49A3-A901-45AF49C7B98F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xmlns="" id="{614BABAF-8927-447A-8B6A-F810D4B86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39AEF14-95BC-461E-B16E-86AA18ADB43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3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9D6D88-C8C5-48B6-8E21-FAF92765ED1D}"/>
              </a:ext>
            </a:extLst>
          </p:cNvPr>
          <p:cNvSpPr/>
          <p:nvPr/>
        </p:nvSpPr>
        <p:spPr>
          <a:xfrm>
            <a:off x="1820562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D0325D-F130-41E4-A580-3F2CC675DDB7}"/>
              </a:ext>
            </a:extLst>
          </p:cNvPr>
          <p:cNvSpPr/>
          <p:nvPr/>
        </p:nvSpPr>
        <p:spPr>
          <a:xfrm>
            <a:off x="8604421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23B264E-2EAA-4AA4-AFF4-07496559B28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xmlns="" id="{4113CDB5-37F7-4EF9-8A9D-8D528D9C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780C932-B8E0-45F4-9B9E-80B5048C113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86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9D6D88-C8C5-48B6-8E21-FAF92765ED1D}"/>
              </a:ext>
            </a:extLst>
          </p:cNvPr>
          <p:cNvSpPr/>
          <p:nvPr/>
        </p:nvSpPr>
        <p:spPr>
          <a:xfrm>
            <a:off x="1238005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D0325D-F130-41E4-A580-3F2CC675DDB7}"/>
              </a:ext>
            </a:extLst>
          </p:cNvPr>
          <p:cNvSpPr/>
          <p:nvPr/>
        </p:nvSpPr>
        <p:spPr>
          <a:xfrm>
            <a:off x="8022050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(pinned), [esp+20]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02B609-F129-4FDC-8776-210EC66789F6}"/>
              </a:ext>
            </a:extLst>
          </p:cNvPr>
          <p:cNvSpPr/>
          <p:nvPr/>
        </p:nvSpPr>
        <p:spPr>
          <a:xfrm>
            <a:off x="2026508" y="5428735"/>
            <a:ext cx="7776519" cy="11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Реальный </a:t>
            </a:r>
            <a:r>
              <a:rPr lang="en-US" dirty="0"/>
              <a:t>pinning </a:t>
            </a:r>
            <a:r>
              <a:rPr lang="ru-RU" dirty="0"/>
              <a:t>происходит только во время </a:t>
            </a:r>
            <a:r>
              <a:rPr lang="en-US" dirty="0"/>
              <a:t>GC </a:t>
            </a:r>
            <a:r>
              <a:rPr lang="ru-RU" dirty="0"/>
              <a:t>внутри метода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DF84E8C-DE72-47CD-9DE9-D2292385DB2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xmlns="" id="{02F8DF20-32C3-4AF4-A00C-133BA045C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7ECDBC8-A7DE-43DB-A875-12496A118B1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7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Finalization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556D27A-D90C-4FBE-8F80-DAB476D06D25}"/>
              </a:ext>
            </a:extLst>
          </p:cNvPr>
          <p:cNvSpPr/>
          <p:nvPr/>
        </p:nvSpPr>
        <p:spPr>
          <a:xfrm>
            <a:off x="3319849" y="2100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msg)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// Some actions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AF145EB-1AEE-433A-9FED-62303B99A3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xmlns="" id="{5BAC7BD9-E86C-4656-9405-F70E17B3E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D2F85A2-90DB-440E-94F3-7B11F11DE7D4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098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95A968-F383-447B-B2F8-ED94662316F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xmlns="" id="{5A14D8B3-7C09-4CAA-8248-D619EEE09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E23B9F81-3F8E-4A9E-A528-73ED4ED1D5F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D97CCD-72B5-41C8-ACD1-6DB6CF87F067}"/>
              </a:ext>
            </a:extLst>
          </p:cNvPr>
          <p:cNvSpPr txBox="1"/>
          <p:nvPr/>
        </p:nvSpPr>
        <p:spPr>
          <a:xfrm>
            <a:off x="1238004" y="3429000"/>
            <a:ext cx="8706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Просматривая </a:t>
            </a:r>
            <a:r>
              <a:rPr lang="en-US" dirty="0"/>
              <a:t>cards table, </a:t>
            </a:r>
            <a:r>
              <a:rPr lang="ru-RU" dirty="0"/>
              <a:t>ищем не нулевые значения: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нашли не нулевое значение: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Значит объект текущего поколения ссылается на более младшее: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Трактуем ссылку как корень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16969F1-C40F-4288-BBB7-41EF5EA64CA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xmlns="" id="{95F800F9-5298-4ADA-AE7B-EB41531E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D37F204-E9B0-4AB6-B369-1FA89FF4B45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1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Handle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B895697-1A63-4D81-BC00-722A854A2E23}"/>
              </a:ext>
            </a:extLst>
          </p:cNvPr>
          <p:cNvSpPr/>
          <p:nvPr/>
        </p:nvSpPr>
        <p:spPr>
          <a:xfrm>
            <a:off x="4210050" y="26397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A3DCE82-C184-4A25-B235-45BB9AFAECBF}"/>
              </a:ext>
            </a:extLst>
          </p:cNvPr>
          <p:cNvSpPr/>
          <p:nvPr/>
        </p:nvSpPr>
        <p:spPr>
          <a:xfrm>
            <a:off x="4362450" y="27921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8E00B9E-1006-4FC4-95D1-787BBDD68A8D}"/>
              </a:ext>
            </a:extLst>
          </p:cNvPr>
          <p:cNvSpPr/>
          <p:nvPr/>
        </p:nvSpPr>
        <p:spPr>
          <a:xfrm>
            <a:off x="4514850" y="29445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C6839A2-47A0-4375-98CD-23F87EA4D2D5}"/>
              </a:ext>
            </a:extLst>
          </p:cNvPr>
          <p:cNvSpPr/>
          <p:nvPr/>
        </p:nvSpPr>
        <p:spPr>
          <a:xfrm>
            <a:off x="5124450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65850A3-57E0-4A18-8DA7-25227F8C85F8}"/>
              </a:ext>
            </a:extLst>
          </p:cNvPr>
          <p:cNvSpPr/>
          <p:nvPr/>
        </p:nvSpPr>
        <p:spPr>
          <a:xfrm>
            <a:off x="5276850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C6C3682-0D6D-4015-B5FB-DE27ED760BEF}"/>
              </a:ext>
            </a:extLst>
          </p:cNvPr>
          <p:cNvSpPr/>
          <p:nvPr/>
        </p:nvSpPr>
        <p:spPr>
          <a:xfrm>
            <a:off x="5429250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9769C61-6C16-4EF1-868D-88188537439F}"/>
              </a:ext>
            </a:extLst>
          </p:cNvPr>
          <p:cNvSpPr/>
          <p:nvPr/>
        </p:nvSpPr>
        <p:spPr>
          <a:xfrm>
            <a:off x="6673594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30DBECF-376A-4B7C-94B4-FFCC77668C42}"/>
              </a:ext>
            </a:extLst>
          </p:cNvPr>
          <p:cNvSpPr/>
          <p:nvPr/>
        </p:nvSpPr>
        <p:spPr>
          <a:xfrm>
            <a:off x="6825994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5BBB24C-A0BF-4034-8E32-069815D87666}"/>
              </a:ext>
            </a:extLst>
          </p:cNvPr>
          <p:cNvSpPr/>
          <p:nvPr/>
        </p:nvSpPr>
        <p:spPr>
          <a:xfrm>
            <a:off x="6978394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1B3515-DB3E-47DC-A9CC-30F8F6238574}"/>
              </a:ext>
            </a:extLst>
          </p:cNvPr>
          <p:cNvSpPr txBox="1"/>
          <p:nvPr/>
        </p:nvSpPr>
        <p:spPr>
          <a:xfrm>
            <a:off x="6086475" y="2868321"/>
            <a:ext cx="28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0F62DE-FB8B-4E3B-A17E-819862C6F4A5}"/>
              </a:ext>
            </a:extLst>
          </p:cNvPr>
          <p:cNvSpPr txBox="1"/>
          <p:nvPr/>
        </p:nvSpPr>
        <p:spPr>
          <a:xfrm>
            <a:off x="2543840" y="1932789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handle table map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2A46F8B3-80FD-49D3-91AC-1064786B2D12}"/>
              </a:ext>
            </a:extLst>
          </p:cNvPr>
          <p:cNvCxnSpPr>
            <a:stCxn id="6" idx="2"/>
            <a:endCxn id="2" idx="1"/>
          </p:cNvCxnSpPr>
          <p:nvPr/>
        </p:nvCxnSpPr>
        <p:spPr>
          <a:xfrm rot="16200000" flipH="1">
            <a:off x="3707977" y="2380664"/>
            <a:ext cx="580616" cy="423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D5D2528-3D7A-4E6D-807F-E4D7A6D0493D}"/>
              </a:ext>
            </a:extLst>
          </p:cNvPr>
          <p:cNvSpPr txBox="1"/>
          <p:nvPr/>
        </p:nvSpPr>
        <p:spPr>
          <a:xfrm>
            <a:off x="5398903" y="2276617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8DAD236-7F76-4E71-8258-92EBE0FF095C}"/>
              </a:ext>
            </a:extLst>
          </p:cNvPr>
          <p:cNvSpPr txBox="1"/>
          <p:nvPr/>
        </p:nvSpPr>
        <p:spPr>
          <a:xfrm>
            <a:off x="4325765" y="3582953"/>
            <a:ext cx="797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77FB192-5A30-4790-B560-44524A9FA7FA}"/>
              </a:ext>
            </a:extLst>
          </p:cNvPr>
          <p:cNvSpPr txBox="1"/>
          <p:nvPr/>
        </p:nvSpPr>
        <p:spPr>
          <a:xfrm>
            <a:off x="5276850" y="361781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PINNED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5989CBD-6D80-4BDE-93F2-001147B0C30D}"/>
              </a:ext>
            </a:extLst>
          </p:cNvPr>
          <p:cNvSpPr/>
          <p:nvPr/>
        </p:nvSpPr>
        <p:spPr>
          <a:xfrm>
            <a:off x="5864353" y="4248149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Objects Heap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DFD4119-1CB5-4102-BAE0-EC68501D64B6}"/>
              </a:ext>
            </a:extLst>
          </p:cNvPr>
          <p:cNvSpPr/>
          <p:nvPr/>
        </p:nvSpPr>
        <p:spPr>
          <a:xfrm>
            <a:off x="1468176" y="4222944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Small Objects Heap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xmlns="" id="{049C10E0-4227-4853-9563-68D602303297}"/>
              </a:ext>
            </a:extLst>
          </p:cNvPr>
          <p:cNvCxnSpPr>
            <a:stCxn id="18" idx="2"/>
          </p:cNvCxnSpPr>
          <p:nvPr/>
        </p:nvCxnSpPr>
        <p:spPr>
          <a:xfrm rot="5400000">
            <a:off x="3572652" y="3515502"/>
            <a:ext cx="1284322" cy="1114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xmlns="" id="{95196153-1C0F-4B64-8FE8-3151F9ECAECB}"/>
              </a:ext>
            </a:extLst>
          </p:cNvPr>
          <p:cNvCxnSpPr>
            <a:stCxn id="22" idx="2"/>
          </p:cNvCxnSpPr>
          <p:nvPr/>
        </p:nvCxnSpPr>
        <p:spPr>
          <a:xfrm rot="5400000">
            <a:off x="4283306" y="3991136"/>
            <a:ext cx="1956251" cy="849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D05D8378-4EDE-4939-84E3-5DCEB7A36FB8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444308" y="3819690"/>
            <a:ext cx="1172946" cy="409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xmlns="" id="{FBE3888C-6BB8-4B55-8EBD-F283A0C9D738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4670909" y="3531668"/>
            <a:ext cx="1553066" cy="1350835"/>
          </a:xfrm>
          <a:prstGeom prst="bentConnector3">
            <a:avLst>
              <a:gd name="adj1" fmla="val 33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B26593B9-2299-4A92-A148-50AE5E901CF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45" name="Picture 11">
              <a:extLst>
                <a:ext uri="{FF2B5EF4-FFF2-40B4-BE49-F238E27FC236}">
                  <a16:creationId xmlns:a16="http://schemas.microsoft.com/office/drawing/2014/main" xmlns="" id="{26781E06-8A59-4370-AA83-DE80AC22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BC631392-CA7B-4DCC-AEA8-BEB4256F34E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9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=""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=""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</a:t>
            </a:r>
          </a:p>
        </p:txBody>
      </p:sp>
    </p:spTree>
    <p:extLst>
      <p:ext uri="{BB962C8B-B14F-4D97-AF65-F5344CB8AC3E}">
        <p14:creationId xmlns:p14="http://schemas.microsoft.com/office/powerpoint/2010/main" val="203442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</p:txBody>
      </p:sp>
    </p:spTree>
    <p:extLst>
      <p:ext uri="{BB962C8B-B14F-4D97-AF65-F5344CB8AC3E}">
        <p14:creationId xmlns:p14="http://schemas.microsoft.com/office/powerpoint/2010/main" val="34289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4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26444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9273</TotalTime>
  <Words>2770</Words>
  <Application>Microsoft Office PowerPoint</Application>
  <PresentationFormat>Широкоэкранный</PresentationFormat>
  <Paragraphs>746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107</cp:revision>
  <dcterms:created xsi:type="dcterms:W3CDTF">2018-09-29T08:14:48Z</dcterms:created>
  <dcterms:modified xsi:type="dcterms:W3CDTF">2019-04-10T12:40:40Z</dcterms:modified>
</cp:coreProperties>
</file>